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</p:sldIdLst>
  <p:sldSz cy="5143500" cx="9144000"/>
  <p:notesSz cx="6858000" cy="9144000"/>
  <p:embeddedFontLst>
    <p:embeddedFont>
      <p:font typeface="Helvetica Neue Light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70" roundtripDataSignature="AMtx7mhi9RgUX+PSYsDMBhaEjDRZe0Wg9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customschemas.google.com/relationships/presentationmetadata" Target="meta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HelveticaNeueLight-regular.fntdata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HelveticaNeueLight-italic.fntdata"/><Relationship Id="rId23" Type="http://schemas.openxmlformats.org/officeDocument/2006/relationships/slide" Target="slides/slide18.xml"/><Relationship Id="rId67" Type="http://schemas.openxmlformats.org/officeDocument/2006/relationships/font" Target="fonts/HelveticaNeueLight-bold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HelveticaNeueLight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" name="Google Shape;534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6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7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- 상단">
  <p:cSld name="제목 - 상단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3"/>
          <p:cNvSpPr txBox="1"/>
          <p:nvPr>
            <p:ph type="title"/>
          </p:nvPr>
        </p:nvSpPr>
        <p:spPr>
          <a:xfrm>
            <a:off x="571500" y="133350"/>
            <a:ext cx="8001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52" name="Google Shape;52;p7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6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6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6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6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6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6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hyperlink" Target="http://cs231n.stanford.edu/slides/2019/cs231n_2019_lecture10.pdf" TargetMode="External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hyperlink" Target="http://blog.webcertain.com/machine-translation-technology-the-search-engine-takeover/18/02/2015/" TargetMode="External"/><Relationship Id="rId6" Type="http://schemas.openxmlformats.org/officeDocument/2006/relationships/hyperlink" Target="https://www.youtube.com/watch?v=06olHmcJjS0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hyperlink" Target="https://www.youtube.com/watch?v=QiBM7-5hA6o" TargetMode="External"/><Relationship Id="rId5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hyperlink" Target="https://magenta.tensorflow.org/assets/sketch_rnn_demo/index.html" TargetMode="External"/><Relationship Id="rId5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Relationship Id="rId4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Relationship Id="rId4" Type="http://schemas.openxmlformats.org/officeDocument/2006/relationships/image" Target="../media/image40.png"/><Relationship Id="rId5" Type="http://schemas.openxmlformats.org/officeDocument/2006/relationships/image" Target="../media/image27.png"/><Relationship Id="rId6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Relationship Id="rId4" Type="http://schemas.openxmlformats.org/officeDocument/2006/relationships/image" Target="../media/image38.png"/><Relationship Id="rId5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Relationship Id="rId4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1.png"/><Relationship Id="rId4" Type="http://schemas.openxmlformats.org/officeDocument/2006/relationships/image" Target="../media/image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.png"/><Relationship Id="rId4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.png"/><Relationship Id="rId4" Type="http://schemas.openxmlformats.org/officeDocument/2006/relationships/image" Target="../media/image3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.png"/><Relationship Id="rId4" Type="http://schemas.openxmlformats.org/officeDocument/2006/relationships/image" Target="../media/image4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.png"/><Relationship Id="rId4" Type="http://schemas.openxmlformats.org/officeDocument/2006/relationships/image" Target="../media/image4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.png"/><Relationship Id="rId4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.png"/><Relationship Id="rId4" Type="http://schemas.openxmlformats.org/officeDocument/2006/relationships/hyperlink" Target="http://colah.github.io/posts/2015-08-Understanding-LSTMs/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.png"/><Relationship Id="rId4" Type="http://schemas.openxmlformats.org/officeDocument/2006/relationships/hyperlink" Target="http://jalammar.github.io/illustrated-word2vec/" TargetMode="External"/><Relationship Id="rId5" Type="http://schemas.openxmlformats.org/officeDocument/2006/relationships/image" Target="../media/image5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.png"/><Relationship Id="rId4" Type="http://schemas.openxmlformats.org/officeDocument/2006/relationships/hyperlink" Target="http://jalammar.github.io/illustrated-word2vec/" TargetMode="External"/><Relationship Id="rId5" Type="http://schemas.openxmlformats.org/officeDocument/2006/relationships/image" Target="../media/image55.png"/><Relationship Id="rId6" Type="http://schemas.openxmlformats.org/officeDocument/2006/relationships/image" Target="../media/image43.png"/><Relationship Id="rId7" Type="http://schemas.openxmlformats.org/officeDocument/2006/relationships/image" Target="../media/image5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.png"/><Relationship Id="rId4" Type="http://schemas.openxmlformats.org/officeDocument/2006/relationships/hyperlink" Target="https://wikidocs.net/22660" TargetMode="External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43.png"/><Relationship Id="rId8" Type="http://schemas.openxmlformats.org/officeDocument/2006/relationships/image" Target="../media/image5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.png"/><Relationship Id="rId4" Type="http://schemas.openxmlformats.org/officeDocument/2006/relationships/hyperlink" Target="https://wikidocs.net/22660" TargetMode="External"/><Relationship Id="rId5" Type="http://schemas.openxmlformats.org/officeDocument/2006/relationships/image" Target="../media/image5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.png"/><Relationship Id="rId4" Type="http://schemas.openxmlformats.org/officeDocument/2006/relationships/hyperlink" Target="https://wikidocs.net/22660" TargetMode="External"/><Relationship Id="rId5" Type="http://schemas.openxmlformats.org/officeDocument/2006/relationships/image" Target="../media/image5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.png"/><Relationship Id="rId4" Type="http://schemas.openxmlformats.org/officeDocument/2006/relationships/hyperlink" Target="http://jalammar.github.io/illustrated-word2vec/" TargetMode="External"/><Relationship Id="rId5" Type="http://schemas.openxmlformats.org/officeDocument/2006/relationships/image" Target="../media/image6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.png"/><Relationship Id="rId4" Type="http://schemas.openxmlformats.org/officeDocument/2006/relationships/hyperlink" Target="http://jalammar.github.io/illustrated-word2vec/" TargetMode="External"/><Relationship Id="rId5" Type="http://schemas.openxmlformats.org/officeDocument/2006/relationships/image" Target="../media/image4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.png"/><Relationship Id="rId4" Type="http://schemas.openxmlformats.org/officeDocument/2006/relationships/hyperlink" Target="https://lilianweng.github.io/lil-log/2018/06/24/attention-attention.html" TargetMode="External"/><Relationship Id="rId5" Type="http://schemas.openxmlformats.org/officeDocument/2006/relationships/image" Target="../media/image6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.png"/><Relationship Id="rId4" Type="http://schemas.openxmlformats.org/officeDocument/2006/relationships/hyperlink" Target="https://www.tensorflow.org/tutorials/text/nmt_with_attention" TargetMode="External"/><Relationship Id="rId5" Type="http://schemas.openxmlformats.org/officeDocument/2006/relationships/image" Target="../media/image6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hyperlink" Target="https://towardsdatascience.com/illustrated-guide-to-recurrent-neural-networks-79e5eb8049c9" TargetMode="External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hyperlink" Target="https://towardsdatascience.com/illustrated-guide-to-recurrent-neural-networks-79e5eb8049c9" TargetMode="External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hyperlink" Target="https://towardsdatascience.com/illustrated-guide-to-recurrent-neural-networks-79e5eb8049c9" TargetMode="External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 txBox="1"/>
          <p:nvPr>
            <p:ph type="ctrTitle"/>
          </p:nvPr>
        </p:nvSpPr>
        <p:spPr>
          <a:xfrm>
            <a:off x="0" y="752200"/>
            <a:ext cx="9144000" cy="2052600"/>
          </a:xfrm>
          <a:prstGeom prst="rect">
            <a:avLst/>
          </a:prstGeom>
          <a:solidFill>
            <a:srgbClr val="FF004F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ko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Recurrent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ko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Neural Net 이론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8" name="Google Shape;58;p1"/>
          <p:cNvSpPr txBox="1"/>
          <p:nvPr>
            <p:ph idx="1" type="subTitle"/>
          </p:nvPr>
        </p:nvSpPr>
        <p:spPr>
          <a:xfrm>
            <a:off x="311700" y="32754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소준섭</a:t>
            </a:r>
            <a:endParaRPr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9" name="Google Shape;59;p1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0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RNN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5" name="Google Shape;125;p10"/>
          <p:cNvSpPr txBox="1"/>
          <p:nvPr/>
        </p:nvSpPr>
        <p:spPr>
          <a:xfrm>
            <a:off x="7401" y="486654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http://cs231n.stanford.edu/slides/2019/cs231n_2019_lecture10.pdf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43125" y="1314450"/>
            <a:ext cx="485775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1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Speech Recognition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33" name="Google Shape;13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2775" y="1093925"/>
            <a:ext cx="663846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2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Speech Recognition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40" name="Google Shape;14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42875" y="1017725"/>
            <a:ext cx="4458250" cy="183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13575" y="2855075"/>
            <a:ext cx="4853601" cy="198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3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Machine Translation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48" name="Google Shape;14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0" y="1061313"/>
            <a:ext cx="7620000" cy="35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3"/>
          <p:cNvSpPr txBox="1"/>
          <p:nvPr/>
        </p:nvSpPr>
        <p:spPr>
          <a:xfrm>
            <a:off x="0" y="4657725"/>
            <a:ext cx="85995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http://blog.webcertain.com/machine-translation-technology-the-search-engine-takeover/18/02/2015/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https://www.youtube.com/watch?v=06olHmcJjS0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4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Deep Bach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6" name="Google Shape;156;p14"/>
          <p:cNvSpPr txBox="1"/>
          <p:nvPr/>
        </p:nvSpPr>
        <p:spPr>
          <a:xfrm>
            <a:off x="0" y="4888750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https://www.youtube.com/watch?v=QiBM7-5hA6o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7550" y="1170125"/>
            <a:ext cx="7648910" cy="33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5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Sketch RNN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4" name="Google Shape;164;p15"/>
          <p:cNvSpPr txBox="1"/>
          <p:nvPr/>
        </p:nvSpPr>
        <p:spPr>
          <a:xfrm>
            <a:off x="7401" y="486654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https://magenta.tensorflow.org/assets/sketch_rnn_demo/index.html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05250" y="1017725"/>
            <a:ext cx="6733488" cy="356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6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RNN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72" name="Google Shape;17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2900" y="1017725"/>
            <a:ext cx="6501179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7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RNN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79" name="Google Shape;17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3575" y="1017725"/>
            <a:ext cx="827683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375" y="1017725"/>
            <a:ext cx="8299257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8"/>
          <p:cNvPicPr preferRelativeResize="0"/>
          <p:nvPr/>
        </p:nvPicPr>
        <p:blipFill rotWithShape="1">
          <a:blip r:embed="rId4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RNN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19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RNN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93" name="Google Shape;19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1837" y="1274150"/>
            <a:ext cx="8340324" cy="297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"/>
          <p:cNvSpPr txBox="1"/>
          <p:nvPr>
            <p:ph type="ctrTitle"/>
          </p:nvPr>
        </p:nvSpPr>
        <p:spPr>
          <a:xfrm>
            <a:off x="0" y="752200"/>
            <a:ext cx="9144000" cy="2052600"/>
          </a:xfrm>
          <a:prstGeom prst="rect">
            <a:avLst/>
          </a:prstGeom>
          <a:solidFill>
            <a:srgbClr val="FF004F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ko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RNN 개요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5" name="Google Shape;65;p2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0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RNN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00" name="Google Shape;2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170125"/>
            <a:ext cx="8839198" cy="2891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1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RNN - Many-to-One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07" name="Google Shape;20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5863" y="1101325"/>
            <a:ext cx="561227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2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RNN - Many-to-Many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14" name="Google Shape;21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4663" y="1210300"/>
            <a:ext cx="5294675" cy="36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3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RNN - One-to-Many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21" name="Google Shape;22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4575" y="1143400"/>
            <a:ext cx="5454850" cy="373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4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RNN - Bidirectional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28" name="Google Shape;22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49313" y="1165750"/>
            <a:ext cx="503852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5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RNN - Encoder-Decoder (Seq2Seq)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35" name="Google Shape;23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350" y="1170125"/>
            <a:ext cx="765328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775" y="1214525"/>
            <a:ext cx="8344453" cy="3564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6"/>
          <p:cNvPicPr preferRelativeResize="0"/>
          <p:nvPr/>
        </p:nvPicPr>
        <p:blipFill rotWithShape="1">
          <a:blip r:embed="rId4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RNN - Backpropagation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7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RNN - Backpropagation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49" name="Google Shape;24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4576" y="1177524"/>
            <a:ext cx="8344451" cy="3628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852" y="1170122"/>
            <a:ext cx="8344449" cy="3641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8"/>
          <p:cNvPicPr preferRelativeResize="0"/>
          <p:nvPr/>
        </p:nvPicPr>
        <p:blipFill rotWithShape="1">
          <a:blip r:embed="rId4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RNN - Backpropagation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155" y="1140530"/>
            <a:ext cx="8257293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9"/>
          <p:cNvPicPr preferRelativeResize="0"/>
          <p:nvPr/>
        </p:nvPicPr>
        <p:blipFill rotWithShape="1">
          <a:blip r:embed="rId4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RNN - Backpropagation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3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RNN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2" name="Google Shape;7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170125"/>
            <a:ext cx="8839201" cy="278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0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RNN - Backpropagation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70" name="Google Shape;270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850" y="1184925"/>
            <a:ext cx="8344449" cy="358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775" y="1199725"/>
            <a:ext cx="8344452" cy="3724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1"/>
          <p:cNvPicPr preferRelativeResize="0"/>
          <p:nvPr/>
        </p:nvPicPr>
        <p:blipFill rotWithShape="1">
          <a:blip r:embed="rId4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BPTT - Backpropagation Through Time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2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Truncated BPTT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84" name="Google Shape;28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436575"/>
            <a:ext cx="8839200" cy="3149001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2"/>
          <p:cNvSpPr txBox="1"/>
          <p:nvPr/>
        </p:nvSpPr>
        <p:spPr>
          <a:xfrm>
            <a:off x="758775" y="1436575"/>
            <a:ext cx="47994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Sequence가 긴 경우 중간을 마다 학습을 진행</a:t>
            </a:r>
            <a:endParaRPr b="1" i="0" sz="1400" u="none" cap="none" strike="noStrik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(역전파만 끊어서 진행)</a:t>
            </a:r>
            <a:endParaRPr b="1" i="0" sz="1400" u="none" cap="none" strike="noStrik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3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RNN example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92" name="Google Shape;29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125" y="1207125"/>
            <a:ext cx="8460169" cy="33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4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RNN Train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99" name="Google Shape;29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4078" y="328775"/>
            <a:ext cx="3681400" cy="473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78125" y="2230656"/>
            <a:ext cx="2069100" cy="23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1700" y="1295125"/>
            <a:ext cx="3945450" cy="78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5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RNN Test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08" name="Google Shape;308;p35"/>
          <p:cNvPicPr preferRelativeResize="0"/>
          <p:nvPr/>
        </p:nvPicPr>
        <p:blipFill rotWithShape="1">
          <a:blip r:embed="rId4">
            <a:alphaModFix/>
          </a:blip>
          <a:srcRect b="0" l="45500" r="0" t="0"/>
          <a:stretch/>
        </p:blipFill>
        <p:spPr>
          <a:xfrm>
            <a:off x="3728050" y="172400"/>
            <a:ext cx="4921200" cy="4971099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5"/>
          <p:cNvSpPr/>
          <p:nvPr/>
        </p:nvSpPr>
        <p:spPr>
          <a:xfrm>
            <a:off x="3655950" y="88800"/>
            <a:ext cx="495900" cy="64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5"/>
          <p:cNvSpPr txBox="1"/>
          <p:nvPr/>
        </p:nvSpPr>
        <p:spPr>
          <a:xfrm>
            <a:off x="311700" y="1334650"/>
            <a:ext cx="3225000" cy="11370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3C78D8"/>
                </a:solidFill>
                <a:latin typeface="Verdana"/>
                <a:ea typeface="Verdana"/>
                <a:cs typeface="Verdana"/>
                <a:sym typeface="Verdana"/>
              </a:rPr>
              <a:t>이번 Sequence의 예측 값을 다시 다음 Sequence의 input으로 사용</a:t>
            </a:r>
            <a:endParaRPr b="0" i="0" sz="1400" u="none" cap="none" strike="noStrike">
              <a:solidFill>
                <a:srgbClr val="3C78D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11" name="Google Shape;311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8020" y="4113950"/>
            <a:ext cx="3224853" cy="643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2" name="Google Shape;312;p35"/>
          <p:cNvCxnSpPr>
            <a:endCxn id="309" idx="3"/>
          </p:cNvCxnSpPr>
          <p:nvPr/>
        </p:nvCxnSpPr>
        <p:spPr>
          <a:xfrm flipH="1" rot="10800000">
            <a:off x="3536550" y="410700"/>
            <a:ext cx="615300" cy="1492500"/>
          </a:xfrm>
          <a:prstGeom prst="straightConnector1">
            <a:avLst/>
          </a:prstGeom>
          <a:noFill/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6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Long-Term Dependency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19" name="Google Shape;31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8775" y="1061325"/>
            <a:ext cx="742643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775" y="1140525"/>
            <a:ext cx="8344449" cy="362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7"/>
          <p:cNvPicPr preferRelativeResize="0"/>
          <p:nvPr/>
        </p:nvPicPr>
        <p:blipFill rotWithShape="1">
          <a:blip r:embed="rId4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RNN Gradient Vanishing / Exploding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163" y="1103500"/>
            <a:ext cx="8279664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8"/>
          <p:cNvPicPr preferRelativeResize="0"/>
          <p:nvPr/>
        </p:nvPicPr>
        <p:blipFill rotWithShape="1">
          <a:blip r:embed="rId4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RNN Gradient Vanishing / Exploding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850" y="1118300"/>
            <a:ext cx="8344450" cy="358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9"/>
          <p:cNvPicPr preferRelativeResize="0"/>
          <p:nvPr/>
        </p:nvPicPr>
        <p:blipFill rotWithShape="1">
          <a:blip r:embed="rId4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RNN Gradient Vanishing / Exploding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4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RNN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9" name="Google Shape;79;p4"/>
          <p:cNvSpPr txBox="1"/>
          <p:nvPr/>
        </p:nvSpPr>
        <p:spPr>
          <a:xfrm>
            <a:off x="311700" y="1152475"/>
            <a:ext cx="8337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ko" sz="3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여기에 ???</a:t>
            </a:r>
            <a:endParaRPr b="0" i="0" sz="3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0" name="Google Shape;80;p4"/>
          <p:cNvSpPr txBox="1"/>
          <p:nvPr/>
        </p:nvSpPr>
        <p:spPr>
          <a:xfrm>
            <a:off x="2172300" y="1245875"/>
            <a:ext cx="47994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우리가 모델이 되어서 모델링을 해보자</a:t>
            </a:r>
            <a:endParaRPr b="1" i="0" sz="1400" u="sng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40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RNN Gradient Exploding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47" name="Google Shape;347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9250" y="1162725"/>
            <a:ext cx="7585512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625" y="1133125"/>
            <a:ext cx="8306738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1"/>
          <p:cNvPicPr preferRelativeResize="0"/>
          <p:nvPr/>
        </p:nvPicPr>
        <p:blipFill rotWithShape="1">
          <a:blip r:embed="rId4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RNN Gradient Vanishing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775" y="1155325"/>
            <a:ext cx="8344450" cy="378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2"/>
          <p:cNvPicPr preferRelativeResize="0"/>
          <p:nvPr/>
        </p:nvPicPr>
        <p:blipFill rotWithShape="1">
          <a:blip r:embed="rId4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Long Short Term Memory - LSTM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43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Long Short Term Memory - LSTM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68" name="Google Shape;368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0975" y="1088725"/>
            <a:ext cx="684204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775" y="1147925"/>
            <a:ext cx="8344452" cy="371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4"/>
          <p:cNvPicPr preferRelativeResize="0"/>
          <p:nvPr/>
        </p:nvPicPr>
        <p:blipFill rotWithShape="1">
          <a:blip r:embed="rId4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Long Short Term Memory - LSTM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45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Long Short Term Memory - LSTM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82" name="Google Shape;382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075" y="1066525"/>
            <a:ext cx="788785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775" y="1017725"/>
            <a:ext cx="8344449" cy="3785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6"/>
          <p:cNvPicPr preferRelativeResize="0"/>
          <p:nvPr/>
        </p:nvPicPr>
        <p:blipFill rotWithShape="1">
          <a:blip r:embed="rId4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Long Short Term Memory - LSTM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750" y="1162725"/>
            <a:ext cx="8282493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7"/>
          <p:cNvPicPr preferRelativeResize="0"/>
          <p:nvPr/>
        </p:nvPicPr>
        <p:blipFill rotWithShape="1">
          <a:blip r:embed="rId4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Long Short Term Memory - LSTM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48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Long Short Term Memory - GRU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3" name="Google Shape;403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8600" y="1170125"/>
            <a:ext cx="7066812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49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NLP - distributional hypothesis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10" name="Google Shape;410;p49"/>
          <p:cNvSpPr txBox="1"/>
          <p:nvPr/>
        </p:nvSpPr>
        <p:spPr>
          <a:xfrm>
            <a:off x="4572000" y="2396575"/>
            <a:ext cx="4260300" cy="21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Color =&gt; RGB 벡터로 표현</a:t>
            </a:r>
            <a:b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단어도 벡터로 표현해보자!</a:t>
            </a:r>
            <a:b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자연어는 이미지보다 높은 차원의 데이터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11" name="Google Shape;411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4450" y="1800975"/>
            <a:ext cx="3573798" cy="2680349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9"/>
          <p:cNvSpPr txBox="1"/>
          <p:nvPr/>
        </p:nvSpPr>
        <p:spPr>
          <a:xfrm>
            <a:off x="2172300" y="1245875"/>
            <a:ext cx="47994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우리가 사용하는 자연어를 연산할 수 있을까?</a:t>
            </a:r>
            <a:endParaRPr b="1" i="0" sz="1400" u="sng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5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RNN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7" name="Google Shape;87;p5"/>
          <p:cNvSpPr txBox="1"/>
          <p:nvPr/>
        </p:nvSpPr>
        <p:spPr>
          <a:xfrm>
            <a:off x="311700" y="1152475"/>
            <a:ext cx="8337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ko" sz="3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내 물건을 찾으러 여기에 ???</a:t>
            </a:r>
            <a:endParaRPr b="0" i="0" sz="3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50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NLP - Word2Vec</a:t>
            </a:r>
            <a:endParaRPr b="1"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19" name="Google Shape;419;p50"/>
          <p:cNvSpPr txBox="1"/>
          <p:nvPr/>
        </p:nvSpPr>
        <p:spPr>
          <a:xfrm>
            <a:off x="49751" y="487109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http://colah.github.io/posts/2015-08-Understanding-LSTMs/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50"/>
          <p:cNvSpPr txBox="1"/>
          <p:nvPr/>
        </p:nvSpPr>
        <p:spPr>
          <a:xfrm>
            <a:off x="311700" y="1753040"/>
            <a:ext cx="8520600" cy="16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ko" sz="3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You say goodbye and I say hello.</a:t>
            </a:r>
            <a:endParaRPr b="0" i="0" sz="3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21" name="Google Shape;421;p50"/>
          <p:cNvSpPr/>
          <p:nvPr/>
        </p:nvSpPr>
        <p:spPr>
          <a:xfrm>
            <a:off x="2190625" y="2054275"/>
            <a:ext cx="762300" cy="47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50"/>
          <p:cNvSpPr/>
          <p:nvPr/>
        </p:nvSpPr>
        <p:spPr>
          <a:xfrm>
            <a:off x="1853475" y="2599750"/>
            <a:ext cx="584641" cy="136300"/>
          </a:xfrm>
          <a:custGeom>
            <a:rect b="b" l="l" r="r" t="t"/>
            <a:pathLst>
              <a:path extrusionOk="0" h="5452" w="31675">
                <a:moveTo>
                  <a:pt x="31675" y="592"/>
                </a:moveTo>
                <a:cubicBezTo>
                  <a:pt x="22230" y="5315"/>
                  <a:pt x="5858" y="8787"/>
                  <a:pt x="0" y="0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50"/>
          <p:cNvSpPr/>
          <p:nvPr/>
        </p:nvSpPr>
        <p:spPr>
          <a:xfrm flipH="1">
            <a:off x="2737147" y="2599750"/>
            <a:ext cx="643874" cy="136300"/>
          </a:xfrm>
          <a:custGeom>
            <a:rect b="b" l="l" r="r" t="t"/>
            <a:pathLst>
              <a:path extrusionOk="0" h="5452" w="31675">
                <a:moveTo>
                  <a:pt x="31675" y="592"/>
                </a:moveTo>
                <a:cubicBezTo>
                  <a:pt x="22230" y="5315"/>
                  <a:pt x="5858" y="8787"/>
                  <a:pt x="0" y="0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50"/>
          <p:cNvSpPr txBox="1"/>
          <p:nvPr/>
        </p:nvSpPr>
        <p:spPr>
          <a:xfrm>
            <a:off x="2172300" y="1245875"/>
            <a:ext cx="47994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단어를 추론해보자</a:t>
            </a:r>
            <a:endParaRPr b="1" i="0" sz="1400" u="sng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25" name="Google Shape;425;p50"/>
          <p:cNvSpPr txBox="1"/>
          <p:nvPr/>
        </p:nvSpPr>
        <p:spPr>
          <a:xfrm>
            <a:off x="350850" y="3589525"/>
            <a:ext cx="84423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이 문장을 이용해 모델을 학습시키기 위해 각 단어들을 연산이 가능한 형태로 변경해야한다.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51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NLP - Word2Vec</a:t>
            </a:r>
            <a:endParaRPr b="1"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32" name="Google Shape;432;p51"/>
          <p:cNvSpPr txBox="1"/>
          <p:nvPr/>
        </p:nvSpPr>
        <p:spPr>
          <a:xfrm>
            <a:off x="49751" y="487109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http://jalammar.github.io/illustrated-word2vec/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3" name="Google Shape;433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2184" y="1894312"/>
            <a:ext cx="5519640" cy="2976787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1"/>
          <p:cNvSpPr txBox="1"/>
          <p:nvPr/>
        </p:nvSpPr>
        <p:spPr>
          <a:xfrm>
            <a:off x="2172300" y="1245875"/>
            <a:ext cx="47994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단어를 One-hot 벡터로 표현</a:t>
            </a:r>
            <a:endParaRPr b="1" i="0" sz="1400" u="sng" cap="none" strike="noStrik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52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NLP - Word2Vec</a:t>
            </a:r>
            <a:endParaRPr b="1"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41" name="Google Shape;441;p52"/>
          <p:cNvSpPr txBox="1"/>
          <p:nvPr/>
        </p:nvSpPr>
        <p:spPr>
          <a:xfrm>
            <a:off x="49751" y="487109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http://jalammar.github.io/illustrated-word2vec/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2" name="Google Shape;442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67675" y="1456950"/>
            <a:ext cx="2653022" cy="285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73429" y="1234950"/>
            <a:ext cx="1454225" cy="144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01474" y="3125535"/>
            <a:ext cx="1454225" cy="1532193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52"/>
          <p:cNvSpPr/>
          <p:nvPr/>
        </p:nvSpPr>
        <p:spPr>
          <a:xfrm>
            <a:off x="3539050" y="2300063"/>
            <a:ext cx="1620900" cy="9918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" sz="2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Model</a:t>
            </a:r>
            <a:endParaRPr b="0" i="0" sz="2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53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NLP - Word2Vec</a:t>
            </a:r>
            <a:endParaRPr b="1"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52" name="Google Shape;452;p53"/>
          <p:cNvSpPr/>
          <p:nvPr/>
        </p:nvSpPr>
        <p:spPr>
          <a:xfrm>
            <a:off x="3761550" y="2120263"/>
            <a:ext cx="1620900" cy="9918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" sz="2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Model</a:t>
            </a:r>
            <a:endParaRPr b="0" i="0" sz="2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453" name="Google Shape;453;p53"/>
          <p:cNvCxnSpPr/>
          <p:nvPr/>
        </p:nvCxnSpPr>
        <p:spPr>
          <a:xfrm>
            <a:off x="2964075" y="2616163"/>
            <a:ext cx="6417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4" name="Google Shape;454;p53"/>
          <p:cNvCxnSpPr/>
          <p:nvPr/>
        </p:nvCxnSpPr>
        <p:spPr>
          <a:xfrm>
            <a:off x="5563800" y="2616175"/>
            <a:ext cx="6417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55" name="Google Shape;455;p53"/>
          <p:cNvSpPr txBox="1"/>
          <p:nvPr/>
        </p:nvSpPr>
        <p:spPr>
          <a:xfrm>
            <a:off x="1465200" y="2136775"/>
            <a:ext cx="1343100" cy="991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ko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ko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good bye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53"/>
          <p:cNvSpPr txBox="1"/>
          <p:nvPr/>
        </p:nvSpPr>
        <p:spPr>
          <a:xfrm>
            <a:off x="6386875" y="2136775"/>
            <a:ext cx="1343100" cy="991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ko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endParaRPr b="0" i="0" sz="19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53"/>
          <p:cNvSpPr txBox="1"/>
          <p:nvPr/>
        </p:nvSpPr>
        <p:spPr>
          <a:xfrm>
            <a:off x="2172300" y="1245875"/>
            <a:ext cx="47994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이미지를 학습하듯 단어를 벡터로 보고 학습한다.</a:t>
            </a:r>
            <a:endParaRPr b="1" i="0" sz="1400" u="sng" cap="none" strike="noStrik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54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NLP - Word2Vec - CBOW</a:t>
            </a:r>
            <a:endParaRPr b="1"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64" name="Google Shape;464;p54"/>
          <p:cNvSpPr txBox="1"/>
          <p:nvPr/>
        </p:nvSpPr>
        <p:spPr>
          <a:xfrm>
            <a:off x="49751" y="487109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https://wikidocs.net/22660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5" name="Google Shape;465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49616" y="1017725"/>
            <a:ext cx="6673975" cy="35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18800" y="1975500"/>
            <a:ext cx="1798575" cy="193782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4"/>
          <p:cNvSpPr txBox="1"/>
          <p:nvPr/>
        </p:nvSpPr>
        <p:spPr>
          <a:xfrm>
            <a:off x="1568950" y="1228525"/>
            <a:ext cx="984300" cy="3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54"/>
          <p:cNvSpPr txBox="1"/>
          <p:nvPr/>
        </p:nvSpPr>
        <p:spPr>
          <a:xfrm>
            <a:off x="4166600" y="1228525"/>
            <a:ext cx="984300" cy="3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54"/>
          <p:cNvSpPr txBox="1"/>
          <p:nvPr/>
        </p:nvSpPr>
        <p:spPr>
          <a:xfrm>
            <a:off x="6623650" y="1228525"/>
            <a:ext cx="984300" cy="3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0" name="Google Shape;470;p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4879" y="1417150"/>
            <a:ext cx="1454225" cy="144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5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4874" y="2968498"/>
            <a:ext cx="1454225" cy="1532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55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NLP - Word Embedding</a:t>
            </a:r>
            <a:endParaRPr b="1"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78" name="Google Shape;478;p55"/>
          <p:cNvSpPr txBox="1"/>
          <p:nvPr/>
        </p:nvSpPr>
        <p:spPr>
          <a:xfrm>
            <a:off x="49751" y="487109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https://wikidocs.net/22660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9" name="Google Shape;479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700" y="2184025"/>
            <a:ext cx="3409950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55"/>
          <p:cNvSpPr txBox="1"/>
          <p:nvPr/>
        </p:nvSpPr>
        <p:spPr>
          <a:xfrm>
            <a:off x="4137025" y="1445800"/>
            <a:ext cx="1228500" cy="1990800"/>
          </a:xfrm>
          <a:prstGeom prst="rect">
            <a:avLst/>
          </a:prstGeom>
          <a:solidFill>
            <a:srgbClr val="FFE5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ko" sz="3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</a:t>
            </a:r>
            <a:endParaRPr b="0" i="0" sz="3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81" name="Google Shape;481;p55"/>
          <p:cNvSpPr txBox="1"/>
          <p:nvPr/>
        </p:nvSpPr>
        <p:spPr>
          <a:xfrm>
            <a:off x="1407500" y="2799125"/>
            <a:ext cx="13839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 x 1,000,000)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55"/>
          <p:cNvSpPr txBox="1"/>
          <p:nvPr/>
        </p:nvSpPr>
        <p:spPr>
          <a:xfrm>
            <a:off x="3987775" y="3513425"/>
            <a:ext cx="16794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(1,000,000 x 100)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55"/>
          <p:cNvSpPr txBox="1"/>
          <p:nvPr/>
        </p:nvSpPr>
        <p:spPr>
          <a:xfrm>
            <a:off x="5780900" y="2184025"/>
            <a:ext cx="7020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ko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55"/>
          <p:cNvSpPr txBox="1"/>
          <p:nvPr/>
        </p:nvSpPr>
        <p:spPr>
          <a:xfrm>
            <a:off x="6601475" y="2184025"/>
            <a:ext cx="1228500" cy="615000"/>
          </a:xfrm>
          <a:prstGeom prst="rect">
            <a:avLst/>
          </a:prstGeom>
          <a:solidFill>
            <a:srgbClr val="99F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ko" sz="3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</a:t>
            </a:r>
            <a:endParaRPr b="0" i="0" sz="3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85" name="Google Shape;485;p55"/>
          <p:cNvSpPr txBox="1"/>
          <p:nvPr/>
        </p:nvSpPr>
        <p:spPr>
          <a:xfrm>
            <a:off x="6782800" y="2865750"/>
            <a:ext cx="10029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 x 100)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56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NLP - Word Embedding</a:t>
            </a:r>
            <a:endParaRPr b="1"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92" name="Google Shape;492;p56"/>
          <p:cNvSpPr txBox="1"/>
          <p:nvPr/>
        </p:nvSpPr>
        <p:spPr>
          <a:xfrm>
            <a:off x="84801" y="487109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https://wikidocs.net/22660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56"/>
          <p:cNvSpPr txBox="1"/>
          <p:nvPr/>
        </p:nvSpPr>
        <p:spPr>
          <a:xfrm>
            <a:off x="4137025" y="1445800"/>
            <a:ext cx="1228500" cy="1990800"/>
          </a:xfrm>
          <a:prstGeom prst="rect">
            <a:avLst/>
          </a:prstGeom>
          <a:solidFill>
            <a:srgbClr val="FFE5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ko" sz="3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</a:t>
            </a:r>
            <a:endParaRPr b="0" i="0" sz="3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94" name="Google Shape;494;p56"/>
          <p:cNvSpPr txBox="1"/>
          <p:nvPr/>
        </p:nvSpPr>
        <p:spPr>
          <a:xfrm>
            <a:off x="6601475" y="2184025"/>
            <a:ext cx="1228500" cy="615000"/>
          </a:xfrm>
          <a:prstGeom prst="rect">
            <a:avLst/>
          </a:prstGeom>
          <a:solidFill>
            <a:srgbClr val="99F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ko" sz="3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</a:t>
            </a:r>
            <a:endParaRPr b="0" i="0" sz="3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95" name="Google Shape;495;p56"/>
          <p:cNvSpPr txBox="1"/>
          <p:nvPr/>
        </p:nvSpPr>
        <p:spPr>
          <a:xfrm>
            <a:off x="6782800" y="2865750"/>
            <a:ext cx="10029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 x 100)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6" name="Google Shape;496;p56"/>
          <p:cNvPicPr preferRelativeResize="0"/>
          <p:nvPr/>
        </p:nvPicPr>
        <p:blipFill rotWithShape="1">
          <a:blip r:embed="rId5">
            <a:alphaModFix/>
          </a:blip>
          <a:srcRect b="0" l="41166" r="0" t="0"/>
          <a:stretch/>
        </p:blipFill>
        <p:spPr>
          <a:xfrm>
            <a:off x="1548650" y="1419238"/>
            <a:ext cx="1171100" cy="2144573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56"/>
          <p:cNvSpPr/>
          <p:nvPr/>
        </p:nvSpPr>
        <p:spPr>
          <a:xfrm>
            <a:off x="3195425" y="2375550"/>
            <a:ext cx="526200" cy="27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56"/>
          <p:cNvSpPr txBox="1"/>
          <p:nvPr/>
        </p:nvSpPr>
        <p:spPr>
          <a:xfrm>
            <a:off x="2567350" y="1087925"/>
            <a:ext cx="3084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ko" sz="3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</a:t>
            </a:r>
            <a:endParaRPr b="0" i="0" sz="3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99" name="Google Shape;499;p56"/>
          <p:cNvSpPr txBox="1"/>
          <p:nvPr/>
        </p:nvSpPr>
        <p:spPr>
          <a:xfrm>
            <a:off x="1744650" y="3619000"/>
            <a:ext cx="8772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 x 7)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56"/>
          <p:cNvSpPr txBox="1"/>
          <p:nvPr/>
        </p:nvSpPr>
        <p:spPr>
          <a:xfrm>
            <a:off x="4249825" y="3527450"/>
            <a:ext cx="10029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(7 x 100)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56"/>
          <p:cNvSpPr txBox="1"/>
          <p:nvPr/>
        </p:nvSpPr>
        <p:spPr>
          <a:xfrm>
            <a:off x="4821150" y="4279425"/>
            <a:ext cx="19935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Embedding Size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56"/>
          <p:cNvSpPr/>
          <p:nvPr/>
        </p:nvSpPr>
        <p:spPr>
          <a:xfrm>
            <a:off x="4821150" y="3936950"/>
            <a:ext cx="175200" cy="2724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56"/>
          <p:cNvSpPr/>
          <p:nvPr/>
        </p:nvSpPr>
        <p:spPr>
          <a:xfrm>
            <a:off x="4164175" y="1488900"/>
            <a:ext cx="1171200" cy="272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4" name="Google Shape;504;p56"/>
          <p:cNvCxnSpPr>
            <a:stCxn id="503" idx="3"/>
            <a:endCxn id="494" idx="1"/>
          </p:cNvCxnSpPr>
          <p:nvPr/>
        </p:nvCxnSpPr>
        <p:spPr>
          <a:xfrm>
            <a:off x="5335375" y="1625100"/>
            <a:ext cx="1266000" cy="866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05" name="Google Shape;505;p56"/>
          <p:cNvSpPr txBox="1"/>
          <p:nvPr/>
        </p:nvSpPr>
        <p:spPr>
          <a:xfrm>
            <a:off x="5994325" y="1561675"/>
            <a:ext cx="253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[0.8, 1.2, -0.8, -1.5 … 2.2]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56"/>
          <p:cNvSpPr txBox="1"/>
          <p:nvPr/>
        </p:nvSpPr>
        <p:spPr>
          <a:xfrm>
            <a:off x="6703000" y="1350150"/>
            <a:ext cx="11712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100개 벡터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57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NLP - Word Embedding</a:t>
            </a:r>
            <a:endParaRPr b="1"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13" name="Google Shape;513;p57"/>
          <p:cNvSpPr txBox="1"/>
          <p:nvPr/>
        </p:nvSpPr>
        <p:spPr>
          <a:xfrm>
            <a:off x="49751" y="487109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http://jalammar.github.io/illustrated-word2vec/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4" name="Google Shape;514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7488" y="1785275"/>
            <a:ext cx="7829024" cy="27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7"/>
          <p:cNvSpPr txBox="1"/>
          <p:nvPr/>
        </p:nvSpPr>
        <p:spPr>
          <a:xfrm>
            <a:off x="2172300" y="1245875"/>
            <a:ext cx="47994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Embedding 된 단어들은 학습이 가능한 파라미터</a:t>
            </a:r>
            <a:endParaRPr b="1" i="0" sz="1400" u="sng" cap="none" strike="noStrik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58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NLP - Word Embedding</a:t>
            </a:r>
            <a:endParaRPr b="1"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22" name="Google Shape;522;p58"/>
          <p:cNvSpPr txBox="1"/>
          <p:nvPr/>
        </p:nvSpPr>
        <p:spPr>
          <a:xfrm>
            <a:off x="49751" y="487109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http://jalammar.github.io/illustrated-word2vec/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3" name="Google Shape;523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34825" y="1017725"/>
            <a:ext cx="6629357" cy="3548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59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Seq2seq</a:t>
            </a:r>
            <a:endParaRPr b="1"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30" name="Google Shape;530;p59"/>
          <p:cNvSpPr txBox="1"/>
          <p:nvPr/>
        </p:nvSpPr>
        <p:spPr>
          <a:xfrm>
            <a:off x="49751" y="487109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https://lilianweng.github.io/lil-log/2018/06/24/attention-attention.html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1" name="Google Shape;531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" y="1223550"/>
            <a:ext cx="8839195" cy="3133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6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RNN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4" name="Google Shape;94;p6"/>
          <p:cNvSpPr txBox="1"/>
          <p:nvPr/>
        </p:nvSpPr>
        <p:spPr>
          <a:xfrm>
            <a:off x="311700" y="1152475"/>
            <a:ext cx="8337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ko" sz="3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어제 내 물건을 찾으려 여기에 ???</a:t>
            </a:r>
            <a:endParaRPr b="0" i="0" sz="3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60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Attention Mechanism</a:t>
            </a:r>
            <a:endParaRPr b="1"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38" name="Google Shape;538;p60"/>
          <p:cNvSpPr txBox="1"/>
          <p:nvPr/>
        </p:nvSpPr>
        <p:spPr>
          <a:xfrm>
            <a:off x="49751" y="487109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https://www.tensorflow.org/tutorials/text/nmt_with_attention</a:t>
            </a:r>
            <a:endParaRPr b="0" i="0" sz="11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9" name="Google Shape;539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79950" y="1017725"/>
            <a:ext cx="4784108" cy="3548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7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RNNs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1" name="Google Shape;101;p7"/>
          <p:cNvSpPr txBox="1"/>
          <p:nvPr/>
        </p:nvSpPr>
        <p:spPr>
          <a:xfrm>
            <a:off x="7401" y="486654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https://towardsdatascience.com/illustrated-guide-to-recurrent-neural-networks-79e5eb8049c9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62175" y="1347775"/>
            <a:ext cx="4819650" cy="24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8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RNN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9" name="Google Shape;109;p8"/>
          <p:cNvSpPr txBox="1"/>
          <p:nvPr/>
        </p:nvSpPr>
        <p:spPr>
          <a:xfrm>
            <a:off x="7401" y="486654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https://towardsdatascience.com/illustrated-guide-to-recurrent-neural-networks-79e5eb8049c9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82823" y="1225504"/>
            <a:ext cx="4733925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9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RNN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7" name="Google Shape;117;p9"/>
          <p:cNvSpPr txBox="1"/>
          <p:nvPr/>
        </p:nvSpPr>
        <p:spPr>
          <a:xfrm>
            <a:off x="7401" y="486654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https://towardsdatascience.com/illustrated-guide-to-recurrent-neural-networks-79e5eb8049c9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3138" y="1315546"/>
            <a:ext cx="4810125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